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1" r:id="rId4"/>
    <p:sldId id="260" r:id="rId5"/>
    <p:sldId id="258" r:id="rId6"/>
    <p:sldId id="262" r:id="rId7"/>
    <p:sldId id="263" r:id="rId8"/>
    <p:sldId id="269" r:id="rId9"/>
    <p:sldId id="264" r:id="rId10"/>
    <p:sldId id="265" r:id="rId11"/>
    <p:sldId id="270" r:id="rId12"/>
    <p:sldId id="266" r:id="rId13"/>
    <p:sldId id="267" r:id="rId14"/>
    <p:sldId id="268"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27B7629A-313A-4D2C-A619-2A56B7E6B8A8}" type="datetimeFigureOut">
              <a:rPr lang="pl-PL" smtClean="0"/>
              <a:pPr/>
              <a:t>2021-03-11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EB17605-784A-43F7-95CE-8B9A7C225815}"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7629A-313A-4D2C-A619-2A56B7E6B8A8}" type="datetimeFigureOut">
              <a:rPr lang="pl-PL" smtClean="0"/>
              <a:pPr/>
              <a:t>2021-03-11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17605-784A-43F7-95CE-8B9A7C225815}"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Wolni od nałogów!</a:t>
            </a:r>
            <a:endParaRPr lang="pl-PL" dirty="0"/>
          </a:p>
        </p:txBody>
      </p:sp>
      <p:sp>
        <p:nvSpPr>
          <p:cNvPr id="3" name="Podtytuł 2"/>
          <p:cNvSpPr>
            <a:spLocks noGrp="1"/>
          </p:cNvSpPr>
          <p:nvPr>
            <p:ph type="subTitle" idx="1"/>
          </p:nvPr>
        </p:nvSpPr>
        <p:spPr/>
        <p:txBody>
          <a:bodyPr/>
          <a:lstStyle/>
          <a:p>
            <a:r>
              <a:rPr lang="pl-PL" dirty="0" smtClean="0"/>
              <a:t>Malwina </a:t>
            </a:r>
            <a:r>
              <a:rPr lang="pl-PL" dirty="0" err="1" smtClean="0"/>
              <a:t>Strzeszkowska</a:t>
            </a:r>
            <a:endParaRPr lang="pl-PL" dirty="0" smtClean="0"/>
          </a:p>
          <a:p>
            <a:r>
              <a:rPr lang="pl-PL" dirty="0" err="1" smtClean="0"/>
              <a:t>Kl.VII</a:t>
            </a:r>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Narkotyki</a:t>
            </a:r>
            <a:endParaRPr lang="pl-PL" dirty="0"/>
          </a:p>
        </p:txBody>
      </p:sp>
      <p:sp>
        <p:nvSpPr>
          <p:cNvPr id="3" name="Symbol zastępczy zawartości 2"/>
          <p:cNvSpPr>
            <a:spLocks noGrp="1"/>
          </p:cNvSpPr>
          <p:nvPr>
            <p:ph idx="1"/>
          </p:nvPr>
        </p:nvSpPr>
        <p:spPr/>
        <p:txBody>
          <a:bodyPr/>
          <a:lstStyle/>
          <a:p>
            <a:endParaRPr lang="pl-PL"/>
          </a:p>
        </p:txBody>
      </p:sp>
      <p:sp>
        <p:nvSpPr>
          <p:cNvPr id="86018" name="AutoShape 2" descr="Narkomania, Uzależnienie od narkotyków, Terapia i Odwyk - Problem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pic>
        <p:nvPicPr>
          <p:cNvPr id="86019" name="Picture 3" descr="C:\Users\xxx\Desktop\download.jpg"/>
          <p:cNvPicPr>
            <a:picLocks noChangeAspect="1" noChangeArrowheads="1"/>
          </p:cNvPicPr>
          <p:nvPr/>
        </p:nvPicPr>
        <p:blipFill>
          <a:blip r:embed="rId2"/>
          <a:srcRect/>
          <a:stretch>
            <a:fillRect/>
          </a:stretch>
        </p:blipFill>
        <p:spPr bwMode="auto">
          <a:xfrm>
            <a:off x="357158" y="357166"/>
            <a:ext cx="8572560" cy="6215106"/>
          </a:xfrm>
          <a:prstGeom prst="rect">
            <a:avLst/>
          </a:prstGeom>
          <a:noFill/>
        </p:spPr>
      </p:pic>
    </p:spTree>
  </p:cSld>
  <p:clrMapOvr>
    <a:masterClrMapping/>
  </p:clrMapOvr>
  <p:transition>
    <p:checke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Narkotyki</a:t>
            </a:r>
            <a:endParaRPr lang="pl-PL" dirty="0"/>
          </a:p>
        </p:txBody>
      </p:sp>
      <p:sp>
        <p:nvSpPr>
          <p:cNvPr id="3" name="Symbol zastępczy zawartości 2"/>
          <p:cNvSpPr>
            <a:spLocks noGrp="1"/>
          </p:cNvSpPr>
          <p:nvPr>
            <p:ph idx="1"/>
          </p:nvPr>
        </p:nvSpPr>
        <p:spPr/>
        <p:txBody>
          <a:bodyPr>
            <a:normAutofit fontScale="62500" lnSpcReduction="20000"/>
          </a:bodyPr>
          <a:lstStyle/>
          <a:p>
            <a:pPr fontAlgn="base"/>
            <a:r>
              <a:rPr lang="pl-PL" b="1" dirty="0" smtClean="0"/>
              <a:t>Uzależnienie od narkotyków</a:t>
            </a:r>
            <a:r>
              <a:rPr lang="pl-PL" dirty="0" smtClean="0"/>
              <a:t> to złożone zjawisko, którego jednoznaczną definicję ciężko stworzyć. Jest to problem nie tylko zdrowotny, gdyż substancje zaliczane do grupy narkotyków mają najczęściej działanie toksyczne, lecz także społeczne, rodzinne, prawne . Uzależnienie od narkotyków ma miejsce wtedy, gdy substancja chemiczna wprowadzana do organizmu przez długi czas, wywołuje reakcję fizjologiczną, psychiczną i emocjonalną w momencie jej odstawienia. Innymi słowy, uzależnienie od narkotyków jest tak samo zjawiskiem psychicznym, jak i fizjologicznym, a te dwa poziomy funkcjonowania są ze sobą złączone i wzajemnie uzależnione. Reakcja organizmu na odstawienie narkotyku może być różnorodna. Najczęściej występuje wówczas zjawisko nazywane głodem narkotykowym. Osoba odstawiająca narkotyki po długim okresie ich regularnego zażywania odczuwa przymus powrotu do nich, zdobycia ich za wszelką cenę. Często </a:t>
            </a:r>
            <a:r>
              <a:rPr lang="pl-PL" b="1" dirty="0" smtClean="0"/>
              <a:t>osoby uzależnione</a:t>
            </a:r>
            <a:r>
              <a:rPr lang="pl-PL" dirty="0" smtClean="0"/>
              <a:t> podporządkowują swoje codzienne funkcjonowanie zażywaniu narkotyków. Na przykład – funkcjonują w cyklach opartych na naprzemiennym następowaniu po sobie etapów brania i trzeźwienia lub znaczną część swoich funduszy przeznaczają na używki.</a:t>
            </a:r>
          </a:p>
          <a:p>
            <a:endParaRPr lang="pl-PL" dirty="0"/>
          </a:p>
        </p:txBody>
      </p:sp>
    </p:spTree>
  </p:cSld>
  <p:clrMapOvr>
    <a:masterClrMapping/>
  </p:clrMapOvr>
  <p:transition>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Skutki spożywania narkotyków</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narkotyki wywołują negatywne skutki takie jak:</a:t>
            </a:r>
          </a:p>
          <a:p>
            <a:r>
              <a:rPr lang="pl-PL" dirty="0" smtClean="0"/>
              <a:t>niszczą uzębienie,</a:t>
            </a:r>
          </a:p>
          <a:p>
            <a:r>
              <a:rPr lang="pl-PL" dirty="0" smtClean="0"/>
              <a:t>uszkadzają układ pokarmowy,</a:t>
            </a:r>
          </a:p>
          <a:p>
            <a:r>
              <a:rPr lang="pl-PL" dirty="0" smtClean="0"/>
              <a:t>osłabiają serce,</a:t>
            </a:r>
          </a:p>
          <a:p>
            <a:r>
              <a:rPr lang="pl-PL" dirty="0" smtClean="0"/>
              <a:t>powodują choroby </a:t>
            </a:r>
            <a:r>
              <a:rPr lang="pl-PL" dirty="0" err="1" smtClean="0"/>
              <a:t>płuc,wątroby</a:t>
            </a:r>
            <a:r>
              <a:rPr lang="pl-PL" dirty="0" smtClean="0"/>
              <a:t> i płuc,</a:t>
            </a:r>
          </a:p>
          <a:p>
            <a:r>
              <a:rPr lang="pl-PL" dirty="0" smtClean="0"/>
              <a:t>powodują poważne negatywne zmiany w układzie nerwowym i mózgu,</a:t>
            </a:r>
          </a:p>
          <a:p>
            <a:r>
              <a:rPr lang="pl-PL" dirty="0" smtClean="0"/>
              <a:t>uszkadzają szpik kostny,</a:t>
            </a:r>
          </a:p>
          <a:p>
            <a:r>
              <a:rPr lang="pl-PL" dirty="0" smtClean="0"/>
              <a:t>doprowadzają do śmierci.</a:t>
            </a:r>
          </a:p>
        </p:txBody>
      </p:sp>
    </p:spTree>
  </p:cSld>
  <p:clrMapOvr>
    <a:masterClrMapping/>
  </p:clrMapOvr>
  <p:transition>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Zdrowy styl życia</a:t>
            </a: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Unikaj palenia oraz dymu papierosowego.</a:t>
            </a:r>
          </a:p>
          <a:p>
            <a:pPr marL="514350" indent="-514350">
              <a:buFont typeface="+mj-lt"/>
              <a:buAutoNum type="arabicPeriod"/>
            </a:pPr>
            <a:r>
              <a:rPr lang="pl-PL" dirty="0" smtClean="0"/>
              <a:t>Odżywiaj się zdrowo.</a:t>
            </a:r>
          </a:p>
          <a:p>
            <a:pPr marL="514350" indent="-514350">
              <a:buFont typeface="+mj-lt"/>
              <a:buAutoNum type="arabicPeriod"/>
            </a:pPr>
            <a:r>
              <a:rPr lang="pl-PL" dirty="0" smtClean="0"/>
              <a:t>Ruch to zdrowie.</a:t>
            </a:r>
          </a:p>
          <a:p>
            <a:pPr marL="514350" indent="-514350">
              <a:buFont typeface="+mj-lt"/>
              <a:buAutoNum type="arabicPeriod"/>
            </a:pPr>
            <a:r>
              <a:rPr lang="pl-PL" dirty="0" smtClean="0"/>
              <a:t>Ogranicz alkohol.</a:t>
            </a:r>
          </a:p>
          <a:p>
            <a:pPr marL="514350" indent="-514350">
              <a:buFont typeface="+mj-lt"/>
              <a:buAutoNum type="arabicPeriod"/>
            </a:pPr>
            <a:r>
              <a:rPr lang="pl-PL" dirty="0" smtClean="0"/>
              <a:t>Badaj się regularnie.</a:t>
            </a:r>
          </a:p>
          <a:p>
            <a:pPr marL="514350" indent="-514350">
              <a:buNone/>
            </a:pPr>
            <a:endParaRPr lang="pl-PL" dirty="0" smtClean="0"/>
          </a:p>
        </p:txBody>
      </p:sp>
    </p:spTree>
  </p:cSld>
  <p:clrMapOvr>
    <a:masterClrMapping/>
  </p:clrMapOvr>
  <p:transition>
    <p:blind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82946" name="Picture 2" descr="Piramida żywieniowa - Printoteka.pl"/>
          <p:cNvPicPr>
            <a:picLocks noChangeAspect="1" noChangeArrowheads="1"/>
          </p:cNvPicPr>
          <p:nvPr/>
        </p:nvPicPr>
        <p:blipFill>
          <a:blip r:embed="rId2"/>
          <a:srcRect/>
          <a:stretch>
            <a:fillRect/>
          </a:stretch>
        </p:blipFill>
        <p:spPr bwMode="auto">
          <a:xfrm>
            <a:off x="285720" y="214290"/>
            <a:ext cx="8572560" cy="6405591"/>
          </a:xfrm>
          <a:prstGeom prst="rect">
            <a:avLst/>
          </a:prstGeom>
          <a:noFill/>
        </p:spPr>
      </p:pic>
    </p:spTree>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Papierosy to trucizna !</a:t>
            </a:r>
            <a:endParaRPr lang="pl-PL" dirty="0"/>
          </a:p>
        </p:txBody>
      </p:sp>
      <p:sp>
        <p:nvSpPr>
          <p:cNvPr id="3" name="Symbol zastępczy zawartości 2"/>
          <p:cNvSpPr>
            <a:spLocks noGrp="1"/>
          </p:cNvSpPr>
          <p:nvPr>
            <p:ph idx="1"/>
          </p:nvPr>
        </p:nvSpPr>
        <p:spPr/>
        <p:txBody>
          <a:bodyPr/>
          <a:lstStyle/>
          <a:p>
            <a:r>
              <a:rPr lang="pl-PL" dirty="0" smtClean="0"/>
              <a:t>Papieros składa się z nikotyny . Jest to środek silnie uzależniający, trudno jest zerwać z tym nałogiem. Lecz są też różne rodzaje palenia :</a:t>
            </a:r>
          </a:p>
          <a:p>
            <a:r>
              <a:rPr lang="pl-PL" dirty="0" smtClean="0"/>
              <a:t>palenie bierne,</a:t>
            </a:r>
          </a:p>
          <a:p>
            <a:r>
              <a:rPr lang="pl-PL" dirty="0" smtClean="0"/>
              <a:t>palenie czynne.</a:t>
            </a:r>
            <a:endParaRPr lang="pl-PL"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endParaRPr lang="pl-PL"/>
          </a:p>
        </p:txBody>
      </p:sp>
      <p:pic>
        <p:nvPicPr>
          <p:cNvPr id="79874" name="Picture 2" descr="C:\Users\xxx\Desktop\dzieci_rodzice.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ransition>
    <p:plus/>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Rodzaje palenia</a:t>
            </a:r>
            <a:endParaRPr lang="pl-PL" dirty="0"/>
          </a:p>
        </p:txBody>
      </p:sp>
      <p:sp>
        <p:nvSpPr>
          <p:cNvPr id="3" name="Symbol zastępczy tekstu 2"/>
          <p:cNvSpPr>
            <a:spLocks noGrp="1"/>
          </p:cNvSpPr>
          <p:nvPr>
            <p:ph type="body" idx="1"/>
          </p:nvPr>
        </p:nvSpPr>
        <p:spPr/>
        <p:txBody>
          <a:bodyPr/>
          <a:lstStyle/>
          <a:p>
            <a:r>
              <a:rPr lang="pl-PL" dirty="0" smtClean="0"/>
              <a:t>Palenie bierne</a:t>
            </a:r>
            <a:endParaRPr lang="pl-PL" dirty="0"/>
          </a:p>
        </p:txBody>
      </p:sp>
      <p:sp>
        <p:nvSpPr>
          <p:cNvPr id="4" name="Symbol zastępczy zawartości 3"/>
          <p:cNvSpPr>
            <a:spLocks noGrp="1"/>
          </p:cNvSpPr>
          <p:nvPr>
            <p:ph sz="half" idx="2"/>
          </p:nvPr>
        </p:nvSpPr>
        <p:spPr/>
        <p:txBody>
          <a:bodyPr/>
          <a:lstStyle/>
          <a:p>
            <a:r>
              <a:rPr lang="pl-PL" dirty="0" smtClean="0"/>
              <a:t>My palimy biernie wdychając dym który wydala się  z papierosa. Jest to tak samo niebezpieczne jak palenie czynne. Lecz dym papierosowy zawiera 35 razy więcej dwutlenku węgla i 4 razy więcej nikotyny niż dym wdychany przez palaczy czynnych.</a:t>
            </a:r>
          </a:p>
        </p:txBody>
      </p:sp>
      <p:sp>
        <p:nvSpPr>
          <p:cNvPr id="5" name="Symbol zastępczy tekstu 4"/>
          <p:cNvSpPr>
            <a:spLocks noGrp="1"/>
          </p:cNvSpPr>
          <p:nvPr>
            <p:ph type="body" sz="quarter" idx="3"/>
          </p:nvPr>
        </p:nvSpPr>
        <p:spPr/>
        <p:txBody>
          <a:bodyPr/>
          <a:lstStyle/>
          <a:p>
            <a:r>
              <a:rPr lang="pl-PL" dirty="0" smtClean="0"/>
              <a:t>Palenie czynne</a:t>
            </a:r>
            <a:endParaRPr lang="pl-PL" dirty="0"/>
          </a:p>
        </p:txBody>
      </p:sp>
      <p:sp>
        <p:nvSpPr>
          <p:cNvPr id="6" name="Symbol zastępczy zawartości 5"/>
          <p:cNvSpPr>
            <a:spLocks noGrp="1"/>
          </p:cNvSpPr>
          <p:nvPr>
            <p:ph sz="quarter" idx="4"/>
          </p:nvPr>
        </p:nvSpPr>
        <p:spPr/>
        <p:txBody>
          <a:bodyPr/>
          <a:lstStyle/>
          <a:p>
            <a:pPr>
              <a:buNone/>
            </a:pPr>
            <a:r>
              <a:rPr lang="pl-PL" dirty="0" smtClean="0"/>
              <a:t>   Czynność, podczas której różne substancje najczęściej </a:t>
            </a:r>
            <a:r>
              <a:rPr lang="pl-PL" dirty="0" err="1" smtClean="0"/>
              <a:t>tytoń,są</a:t>
            </a:r>
            <a:r>
              <a:rPr lang="pl-PL" dirty="0" smtClean="0"/>
              <a:t> spalane, a dym, który wydziela się podczas tego procesu, jest wdychany inhalowany.</a:t>
            </a:r>
            <a:br>
              <a:rPr lang="pl-PL" dirty="0" smtClean="0"/>
            </a:br>
            <a:endParaRPr lang="pl-PL" dirty="0"/>
          </a:p>
        </p:txBody>
      </p:sp>
      <p:sp>
        <p:nvSpPr>
          <p:cNvPr id="77826" name="AutoShape 2" descr="Bierne palenie – jakie niesie skutki? / Układ oddechowy / Rodzina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77828" name="AutoShape 4" descr="Chcesz rzucić palenie? Farmaceuta podpowie, jak to zrobić - PO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77830" name="AutoShape 6" descr="PSSE-Chodzież - Światowy Dzień bez Tytoniu – 31 maj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linds(horizontal)">
                                      <p:cBhvr>
                                        <p:cTn id="12"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Składniki papierosa</a:t>
            </a:r>
            <a:endParaRPr lang="pl-PL" dirty="0"/>
          </a:p>
        </p:txBody>
      </p:sp>
      <p:sp>
        <p:nvSpPr>
          <p:cNvPr id="3" name="Symbol zastępczy zawartości 2"/>
          <p:cNvSpPr>
            <a:spLocks noGrp="1"/>
          </p:cNvSpPr>
          <p:nvPr>
            <p:ph idx="1"/>
          </p:nvPr>
        </p:nvSpPr>
        <p:spPr/>
        <p:txBody>
          <a:bodyPr/>
          <a:lstStyle/>
          <a:p>
            <a:endParaRPr lang="pl-PL"/>
          </a:p>
        </p:txBody>
      </p:sp>
      <p:pic>
        <p:nvPicPr>
          <p:cNvPr id="76802" name="Picture 2" descr="Palący problem. Trwa kampania &quot;Nie wiąż się z papierosem ..."/>
          <p:cNvPicPr>
            <a:picLocks noChangeAspect="1" noChangeArrowheads="1"/>
          </p:cNvPicPr>
          <p:nvPr/>
        </p:nvPicPr>
        <p:blipFill>
          <a:blip r:embed="rId2"/>
          <a:srcRect/>
          <a:stretch>
            <a:fillRect/>
          </a:stretch>
        </p:blipFill>
        <p:spPr bwMode="auto">
          <a:xfrm>
            <a:off x="500034" y="1643050"/>
            <a:ext cx="8215369" cy="4685339"/>
          </a:xfrm>
          <a:prstGeom prst="rect">
            <a:avLst/>
          </a:prstGeom>
          <a:noFill/>
        </p:spPr>
      </p:pic>
    </p:spTree>
  </p:cSld>
  <p:clrMapOvr>
    <a:masterClrMapping/>
  </p:clrMapOvr>
  <p:transition>
    <p:cover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Skutki palenia papierosów</a:t>
            </a:r>
            <a:endParaRPr lang="pl-PL" dirty="0"/>
          </a:p>
        </p:txBody>
      </p:sp>
      <p:sp>
        <p:nvSpPr>
          <p:cNvPr id="3" name="Symbol zastępczy zawartości 2"/>
          <p:cNvSpPr>
            <a:spLocks noGrp="1"/>
          </p:cNvSpPr>
          <p:nvPr>
            <p:ph idx="1"/>
          </p:nvPr>
        </p:nvSpPr>
        <p:spPr/>
        <p:txBody>
          <a:bodyPr/>
          <a:lstStyle/>
          <a:p>
            <a:endParaRPr lang="pl-PL" dirty="0"/>
          </a:p>
        </p:txBody>
      </p:sp>
      <p:pic>
        <p:nvPicPr>
          <p:cNvPr id="80898" name="Picture 2" descr="Światowy Dzień bez Tytoniu. - Powiatowa Stacja Sanitarno ..."/>
          <p:cNvPicPr>
            <a:picLocks noChangeAspect="1" noChangeArrowheads="1"/>
          </p:cNvPicPr>
          <p:nvPr/>
        </p:nvPicPr>
        <p:blipFill>
          <a:blip r:embed="rId2"/>
          <a:srcRect/>
          <a:stretch>
            <a:fillRect/>
          </a:stretch>
        </p:blipFill>
        <p:spPr bwMode="auto">
          <a:xfrm>
            <a:off x="500034" y="1500174"/>
            <a:ext cx="8215370" cy="4633921"/>
          </a:xfrm>
          <a:prstGeom prst="rect">
            <a:avLst/>
          </a:prstGeom>
          <a:noFill/>
        </p:spPr>
      </p:pic>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Alkohol</a:t>
            </a:r>
            <a:endParaRPr lang="pl-PL" dirty="0"/>
          </a:p>
        </p:txBody>
      </p:sp>
      <p:sp>
        <p:nvSpPr>
          <p:cNvPr id="3" name="Symbol zastępczy zawartości 2"/>
          <p:cNvSpPr>
            <a:spLocks noGrp="1"/>
          </p:cNvSpPr>
          <p:nvPr>
            <p:ph idx="1"/>
          </p:nvPr>
        </p:nvSpPr>
        <p:spPr/>
        <p:txBody>
          <a:bodyPr/>
          <a:lstStyle/>
          <a:p>
            <a:endParaRPr lang="pl-PL"/>
          </a:p>
        </p:txBody>
      </p:sp>
      <p:sp>
        <p:nvSpPr>
          <p:cNvPr id="81922" name="AutoShape 2" descr="Czy w Rydułtowach będzie jeszcze można kupić nocą alkohol? Znamy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pic>
        <p:nvPicPr>
          <p:cNvPr id="81924" name="Picture 4" descr="Czy w Rydułtowach będzie jeszcze można kupić nocą alkohol? Znamy ..."/>
          <p:cNvPicPr>
            <a:picLocks noChangeAspect="1" noChangeArrowheads="1"/>
          </p:cNvPicPr>
          <p:nvPr/>
        </p:nvPicPr>
        <p:blipFill>
          <a:blip r:embed="rId2"/>
          <a:srcRect/>
          <a:stretch>
            <a:fillRect/>
          </a:stretch>
        </p:blipFill>
        <p:spPr bwMode="auto">
          <a:xfrm>
            <a:off x="1" y="0"/>
            <a:ext cx="9144000" cy="6858000"/>
          </a:xfrm>
          <a:prstGeom prst="rect">
            <a:avLst/>
          </a:prstGeom>
          <a:noFill/>
        </p:spPr>
      </p:pic>
    </p:spTree>
  </p:cSld>
  <p:clrMapOvr>
    <a:masterClrMapping/>
  </p:clrMapOvr>
  <p:transition>
    <p:strips/>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Alkohol</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Alkohol jest również silnie uzależniający jednak alkohol spożywany w małych ilościach nie jest szkodliwy. Natomiast gdy będziemy spożywać codziennie możemy zostać alkoholikami.</a:t>
            </a:r>
          </a:p>
          <a:p>
            <a:r>
              <a:rPr lang="pl-PL" dirty="0" smtClean="0"/>
              <a:t> </a:t>
            </a:r>
            <a:r>
              <a:rPr lang="pl-PL" b="1" dirty="0" smtClean="0"/>
              <a:t>Alkoholik</a:t>
            </a:r>
            <a:r>
              <a:rPr lang="pl-PL" dirty="0" smtClean="0"/>
              <a:t>-jest to osoba która jest uzależniona od alkoholu.</a:t>
            </a:r>
          </a:p>
          <a:p>
            <a:r>
              <a:rPr lang="pl-PL" b="1" dirty="0" smtClean="0"/>
              <a:t>Alkoholizm</a:t>
            </a:r>
            <a:r>
              <a:rPr lang="pl-PL" dirty="0" smtClean="0"/>
              <a:t> </a:t>
            </a:r>
            <a:r>
              <a:rPr lang="pl-PL" smtClean="0"/>
              <a:t>–  to choroba </a:t>
            </a:r>
            <a:r>
              <a:rPr lang="pl-PL" dirty="0" smtClean="0"/>
              <a:t>polegająca na utracie kontroli nad ilością spożywanego alkoholu. Spożywanie zazwyczaj dużych ilości alkoholu przez alkoholika jest spowodowane przymusem o charakterze psychicznym i somatycznym, i nie podlega jego woli, jednak jest możliwy do powstrzymania i utrzymania abstynencji.</a:t>
            </a:r>
          </a:p>
          <a:p>
            <a:r>
              <a:rPr lang="pl-PL" dirty="0" smtClean="0"/>
              <a:t>Osoby uzależnione od alkoholu czy innych substancji uzależniających mogą się od uzależnić lecz do końca życia nie mogą spożywać rzeczy od której byli uzależnieni ponieważ są podatni na uzależnienie ponowne.</a:t>
            </a:r>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Skutki spożywania alkoholu</a:t>
            </a:r>
            <a:endParaRPr lang="pl-PL" dirty="0"/>
          </a:p>
        </p:txBody>
      </p:sp>
      <p:sp>
        <p:nvSpPr>
          <p:cNvPr id="3" name="Symbol zastępczy zawartości 2"/>
          <p:cNvSpPr>
            <a:spLocks noGrp="1"/>
          </p:cNvSpPr>
          <p:nvPr>
            <p:ph idx="1"/>
          </p:nvPr>
        </p:nvSpPr>
        <p:spPr/>
        <p:txBody>
          <a:bodyPr/>
          <a:lstStyle/>
          <a:p>
            <a:endParaRPr lang="pl-PL" dirty="0"/>
          </a:p>
        </p:txBody>
      </p:sp>
      <p:sp>
        <p:nvSpPr>
          <p:cNvPr id="87042" name="AutoShape 2" descr="Alkohol, papierosy, kawa. Czy wszystkie używki szkodzą? | SuperFlavon"/>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pic>
        <p:nvPicPr>
          <p:cNvPr id="87043" name="Picture 3" descr="C:\Users\xxx\Desktop\działanie alkoholu na organizm.png"/>
          <p:cNvPicPr>
            <a:picLocks noChangeAspect="1" noChangeArrowheads="1"/>
          </p:cNvPicPr>
          <p:nvPr/>
        </p:nvPicPr>
        <p:blipFill>
          <a:blip r:embed="rId2"/>
          <a:srcRect/>
          <a:stretch>
            <a:fillRect/>
          </a:stretch>
        </p:blipFill>
        <p:spPr bwMode="auto">
          <a:xfrm>
            <a:off x="500034" y="1571612"/>
            <a:ext cx="8143932" cy="4670451"/>
          </a:xfrm>
          <a:prstGeom prst="rect">
            <a:avLst/>
          </a:prstGeom>
          <a:noFill/>
        </p:spPr>
      </p:pic>
    </p:spTree>
  </p:cSld>
  <p:clrMapOvr>
    <a:masterClrMapping/>
  </p:clrMapOvr>
  <p:transition>
    <p:comb dir="vert"/>
  </p:transition>
  <p:timing>
    <p:tnLst>
      <p:par>
        <p:cTn id="1" dur="indefinite" restart="never" nodeType="tmRoot"/>
      </p:par>
    </p:tnLst>
  </p:timing>
</p:sld>
</file>

<file path=ppt/theme/theme1.xml><?xml version="1.0" encoding="utf-8"?>
<a:theme xmlns:a="http://schemas.openxmlformats.org/drawingml/2006/main" name="Motyw1">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TotalTime>
  <Words>233</Words>
  <Application>Microsoft Office PowerPoint</Application>
  <PresentationFormat>Pokaz na ekranie (4:3)</PresentationFormat>
  <Paragraphs>39</Paragraphs>
  <Slides>14</Slides>
  <Notes>0</Notes>
  <HiddenSlides>0</HiddenSlides>
  <MMClips>0</MMClips>
  <ScaleCrop>false</ScaleCrop>
  <HeadingPairs>
    <vt:vector size="4" baseType="variant">
      <vt:variant>
        <vt:lpstr>Motyw</vt:lpstr>
      </vt:variant>
      <vt:variant>
        <vt:i4>1</vt:i4>
      </vt:variant>
      <vt:variant>
        <vt:lpstr>Tytuły slajdów</vt:lpstr>
      </vt:variant>
      <vt:variant>
        <vt:i4>14</vt:i4>
      </vt:variant>
    </vt:vector>
  </HeadingPairs>
  <TitlesOfParts>
    <vt:vector size="15" baseType="lpstr">
      <vt:lpstr>Motyw1</vt:lpstr>
      <vt:lpstr>Wolni od nałogów!</vt:lpstr>
      <vt:lpstr>Papierosy to trucizna !</vt:lpstr>
      <vt:lpstr>Slajd 3</vt:lpstr>
      <vt:lpstr>Rodzaje palenia</vt:lpstr>
      <vt:lpstr>Składniki papierosa</vt:lpstr>
      <vt:lpstr>Skutki palenia papierosów</vt:lpstr>
      <vt:lpstr>Alkohol</vt:lpstr>
      <vt:lpstr>Alkohol</vt:lpstr>
      <vt:lpstr>Skutki spożywania alkoholu</vt:lpstr>
      <vt:lpstr>Narkotyki</vt:lpstr>
      <vt:lpstr>Narkotyki</vt:lpstr>
      <vt:lpstr>Skutki spożywania narkotyków</vt:lpstr>
      <vt:lpstr>Zdrowy styl życia</vt:lpstr>
      <vt:lpstr>Slajd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Wolni od nałogów!</dc:title>
  <dc:creator>xxx</dc:creator>
  <cp:lastModifiedBy>xxx</cp:lastModifiedBy>
  <cp:revision>12</cp:revision>
  <dcterms:created xsi:type="dcterms:W3CDTF">2020-03-31T15:40:22Z</dcterms:created>
  <dcterms:modified xsi:type="dcterms:W3CDTF">2021-03-11T13:07:53Z</dcterms:modified>
</cp:coreProperties>
</file>